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notesMasterIdLst>
    <p:notesMasterId r:id="rId16"/>
  </p:notesMasterIdLst>
  <p:sldIdLst>
    <p:sldId id="256" r:id="rId2"/>
    <p:sldId id="266" r:id="rId3"/>
    <p:sldId id="264" r:id="rId4"/>
    <p:sldId id="262" r:id="rId5"/>
    <p:sldId id="277" r:id="rId6"/>
    <p:sldId id="278" r:id="rId7"/>
    <p:sldId id="279" r:id="rId8"/>
    <p:sldId id="280" r:id="rId9"/>
    <p:sldId id="267" r:id="rId10"/>
    <p:sldId id="281" r:id="rId11"/>
    <p:sldId id="283" r:id="rId12"/>
    <p:sldId id="272" r:id="rId13"/>
    <p:sldId id="273" r:id="rId14"/>
    <p:sldId id="260" r:id="rId15"/>
  </p:sldIdLst>
  <p:sldSz cx="12192000" cy="6858000"/>
  <p:notesSz cx="6858000" cy="9144000"/>
  <p:defaultTextStyle>
    <a:defPPr>
      <a:defRPr lang="es-U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9" autoAdjust="0"/>
    <p:restoredTop sz="94660"/>
  </p:normalViewPr>
  <p:slideViewPr>
    <p:cSldViewPr snapToGrid="0">
      <p:cViewPr>
        <p:scale>
          <a:sx n="73" d="100"/>
          <a:sy n="73" d="100"/>
        </p:scale>
        <p:origin x="594" y="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U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A5796A-29DE-4F2F-8F73-6804E3F3748C}" type="datetimeFigureOut">
              <a:rPr lang="es-UY" smtClean="0"/>
              <a:t>17/12/2017</a:t>
            </a:fld>
            <a:endParaRPr lang="es-U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U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9FB37C-939D-440E-A63B-04C7D9694032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4287000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UY" dirty="0"/>
              <a:t>Hablar del protocolo CAN, qué información se envía.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9FB37C-939D-440E-A63B-04C7D9694032}" type="slidenum">
              <a:rPr lang="es-UY" smtClean="0"/>
              <a:t>2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61407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83888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990488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8943938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2308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0504602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2225239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3066609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8010226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4063287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464483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406990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599132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730909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011254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791332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44500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541672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9EF8903-354E-4996-BB4F-D2192A59781C}" type="datetimeFigureOut">
              <a:rPr lang="es-UY" smtClean="0"/>
              <a:pPr/>
              <a:t>17/12/2017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1CF50-33BF-46C9-A541-F088D2D13DEE}" type="slidenum">
              <a:rPr lang="es-UY" smtClean="0"/>
              <a:pPr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1977512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JP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48418" y="610501"/>
            <a:ext cx="73421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Proyecto </a:t>
            </a:r>
            <a:r>
              <a:rPr lang="en-US" sz="5400" b="1" cap="none" spc="0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Diseño</a:t>
            </a:r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r>
              <a:rPr lang="en-US" sz="5400" b="1" cap="none" spc="0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Lógico</a:t>
            </a:r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331" y="2401910"/>
            <a:ext cx="67957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UY" sz="7200" dirty="0"/>
              <a:t>CAN </a:t>
            </a:r>
            <a:r>
              <a:rPr lang="es-UY" sz="7200" dirty="0" err="1"/>
              <a:t>Opener</a:t>
            </a:r>
            <a:endParaRPr lang="es-UY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7354895" y="5047170"/>
            <a:ext cx="43788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UY" dirty="0"/>
              <a:t>Integrantes: 	José </a:t>
            </a:r>
            <a:r>
              <a:rPr lang="es-UY" dirty="0" err="1"/>
              <a:t>Bentancour</a:t>
            </a:r>
            <a:endParaRPr lang="es-UY" dirty="0"/>
          </a:p>
          <a:p>
            <a:r>
              <a:rPr lang="es-UY" dirty="0"/>
              <a:t>		Damián Vallejo</a:t>
            </a:r>
          </a:p>
          <a:p>
            <a:endParaRPr lang="es-UY" dirty="0"/>
          </a:p>
          <a:p>
            <a:r>
              <a:rPr lang="es-UY" dirty="0"/>
              <a:t>Tutor:		Leonardo Etcheverry</a:t>
            </a:r>
          </a:p>
        </p:txBody>
      </p:sp>
    </p:spTree>
    <p:extLst>
      <p:ext uri="{BB962C8B-B14F-4D97-AF65-F5344CB8AC3E}">
        <p14:creationId xmlns:p14="http://schemas.microsoft.com/office/powerpoint/2010/main" val="1685678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9665" y="566670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>
                <a:latin typeface="Arial Rounded MT Bold" panose="020F0704030504030204" pitchFamily="34" charset="0"/>
              </a:rPr>
              <a:t>Pruebas:</a:t>
            </a:r>
          </a:p>
          <a:p>
            <a:endParaRPr lang="es-UY" sz="4400" b="1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E836B27-0981-4733-93D5-EA1DDEF1C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65" y="1377378"/>
            <a:ext cx="9120188" cy="491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116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9665" y="566670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>
                <a:latin typeface="Arial Rounded MT Bold" panose="020F0704030504030204" pitchFamily="34" charset="0"/>
              </a:rPr>
              <a:t>Pruebas:</a:t>
            </a:r>
          </a:p>
          <a:p>
            <a:endParaRPr lang="es-UY" sz="4400" b="1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pic>
        <p:nvPicPr>
          <p:cNvPr id="5" name="CA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6211492" y="2393564"/>
            <a:ext cx="4680237" cy="264919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23" t="-279" r="10812" b="279"/>
          <a:stretch/>
        </p:blipFill>
        <p:spPr>
          <a:xfrm>
            <a:off x="929664" y="1378039"/>
            <a:ext cx="2610370" cy="4680236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063" y="1378039"/>
            <a:ext cx="3085744" cy="468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2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566670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>
                <a:latin typeface="Arial Rounded MT Bold" panose="020F0704030504030204" pitchFamily="34" charset="0"/>
              </a:rPr>
              <a:t>Conclusiones:</a:t>
            </a: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666206" y="1541787"/>
            <a:ext cx="103980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</p:txBody>
      </p:sp>
      <p:sp>
        <p:nvSpPr>
          <p:cNvPr id="7" name="TextBox 3"/>
          <p:cNvSpPr txBox="1"/>
          <p:nvPr/>
        </p:nvSpPr>
        <p:spPr>
          <a:xfrm>
            <a:off x="666206" y="1273906"/>
            <a:ext cx="1039803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SzPct val="150000"/>
              <a:buFont typeface="Arial" pitchFamily="34" charset="0"/>
              <a:buChar char="•"/>
            </a:pPr>
            <a:r>
              <a:rPr lang="es-UY" sz="2400" dirty="0"/>
              <a:t>Se implementó un receptor CAN con verificación de CRC en VHDL</a:t>
            </a:r>
          </a:p>
          <a:p>
            <a:pPr marL="285750" indent="-285750">
              <a:lnSpc>
                <a:spcPct val="200000"/>
              </a:lnSpc>
              <a:buSzPct val="150000"/>
              <a:buFont typeface="Arial" pitchFamily="34" charset="0"/>
              <a:buChar char="•"/>
            </a:pPr>
            <a:r>
              <a:rPr lang="es-UY" sz="2400" dirty="0"/>
              <a:t>Se implementó una interfaz Avalon </a:t>
            </a:r>
            <a:r>
              <a:rPr lang="es-UY" sz="2400" dirty="0" err="1"/>
              <a:t>Memory</a:t>
            </a:r>
            <a:r>
              <a:rPr lang="es-UY" sz="2400" dirty="0"/>
              <a:t> </a:t>
            </a:r>
            <a:r>
              <a:rPr lang="es-UY" sz="2400" dirty="0" err="1"/>
              <a:t>Mapped</a:t>
            </a:r>
            <a:r>
              <a:rPr lang="es-UY" sz="2400" dirty="0"/>
              <a:t> para comunicar el bloque VHDL con el procesador NIOS II de la placa DE0</a:t>
            </a:r>
          </a:p>
          <a:p>
            <a:pPr marL="285750" indent="-285750">
              <a:lnSpc>
                <a:spcPct val="200000"/>
              </a:lnSpc>
              <a:buSzPct val="150000"/>
              <a:buFont typeface="Arial" pitchFamily="34" charset="0"/>
              <a:buChar char="•"/>
            </a:pPr>
            <a:r>
              <a:rPr lang="es-UY" sz="2400" dirty="0"/>
              <a:t>Se lograron observar distintos mensajes en la consola y el cambio de los mismos al realizar diferentes acciones en un auto (accionar el acelerador, prender luces, abrir puertas, etc.)</a:t>
            </a:r>
          </a:p>
        </p:txBody>
      </p:sp>
    </p:spTree>
    <p:extLst>
      <p:ext uri="{BB962C8B-B14F-4D97-AF65-F5344CB8AC3E}">
        <p14:creationId xmlns:p14="http://schemas.microsoft.com/office/powerpoint/2010/main" val="2165592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566670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>
                <a:latin typeface="Arial Rounded MT Bold" panose="020F0704030504030204" pitchFamily="34" charset="0"/>
              </a:rPr>
              <a:t>Aspectos a mejorar:</a:t>
            </a:r>
          </a:p>
          <a:p>
            <a:endParaRPr lang="es-UY" sz="4400" b="1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666206" y="1541787"/>
            <a:ext cx="103980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</p:txBody>
      </p:sp>
      <p:sp>
        <p:nvSpPr>
          <p:cNvPr id="7" name="TextBox 3"/>
          <p:cNvSpPr txBox="1"/>
          <p:nvPr/>
        </p:nvSpPr>
        <p:spPr>
          <a:xfrm>
            <a:off x="627018" y="1609806"/>
            <a:ext cx="10398034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SzPct val="150000"/>
              <a:buFont typeface="Arial" pitchFamily="34" charset="0"/>
              <a:buChar char="•"/>
            </a:pPr>
            <a:r>
              <a:rPr lang="es-UY" sz="2800" dirty="0"/>
              <a:t>Sincronización del reloj del bloque VHDL con el inicio de los mensajes CAN</a:t>
            </a:r>
          </a:p>
          <a:p>
            <a:pPr marL="285750" indent="-285750">
              <a:lnSpc>
                <a:spcPct val="200000"/>
              </a:lnSpc>
              <a:buSzPct val="150000"/>
              <a:buFont typeface="Arial" pitchFamily="34" charset="0"/>
              <a:buChar char="•"/>
            </a:pPr>
            <a:r>
              <a:rPr lang="es-UY" sz="2800" dirty="0"/>
              <a:t>Transmisión de datos</a:t>
            </a:r>
          </a:p>
          <a:p>
            <a:pPr marL="285750" indent="-285750">
              <a:lnSpc>
                <a:spcPct val="200000"/>
              </a:lnSpc>
              <a:buSzPct val="150000"/>
              <a:buFont typeface="Arial" pitchFamily="34" charset="0"/>
              <a:buChar char="•"/>
            </a:pPr>
            <a:r>
              <a:rPr lang="es-UY" sz="2800" dirty="0"/>
              <a:t>Configuración de parámetros en tiempo de ejecución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</p:txBody>
      </p:sp>
    </p:spTree>
    <p:extLst>
      <p:ext uri="{BB962C8B-B14F-4D97-AF65-F5344CB8AC3E}">
        <p14:creationId xmlns:p14="http://schemas.microsoft.com/office/powerpoint/2010/main" val="2165592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0859" y="2665295"/>
            <a:ext cx="3958085" cy="15274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7200" dirty="0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1738828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79694"/>
          </a:xfrm>
        </p:spPr>
        <p:txBody>
          <a:bodyPr/>
          <a:lstStyle/>
          <a:p>
            <a:r>
              <a:rPr lang="es-UY" altLang="es-UY" sz="4400" b="1" dirty="0">
                <a:latin typeface="Arial Rounded MT Bold" panose="020F0704030504030204" pitchFamily="34" charset="0"/>
                <a:ea typeface="Times New Roman" panose="02020603050405020304" pitchFamily="18" charset="0"/>
                <a:cs typeface="Cambria" panose="02040503050406030204" pitchFamily="18" charset="0"/>
              </a:rPr>
              <a:t>Introducción</a:t>
            </a:r>
            <a:r>
              <a:rPr lang="es-UY" altLang="es-UY" sz="4400" b="1" dirty="0">
                <a:solidFill>
                  <a:schemeClr val="tx1"/>
                </a:solidFill>
                <a:latin typeface="Arial Rounded MT Bold" panose="020F0704030504030204" pitchFamily="34" charset="0"/>
                <a:ea typeface="Times New Roman" panose="02020603050405020304" pitchFamily="18" charset="0"/>
                <a:cs typeface="Cambria" panose="02040503050406030204" pitchFamily="18" charset="0"/>
              </a:rPr>
              <a:t>:</a:t>
            </a:r>
            <a:endParaRPr lang="es-UY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103312" y="1332412"/>
            <a:ext cx="8946541" cy="4467498"/>
          </a:xfrm>
        </p:spPr>
        <p:txBody>
          <a:bodyPr>
            <a:normAutofit/>
          </a:bodyPr>
          <a:lstStyle/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UY" altLang="es-UY" sz="3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El proyecto se basa en la implementación de un “</a:t>
            </a:r>
            <a:r>
              <a:rPr lang="es-UY" altLang="es-UY" sz="32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sniffer</a:t>
            </a:r>
            <a:r>
              <a:rPr lang="es-UY" altLang="es-UY" sz="3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de una red CAN de un automóvil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</a:pPr>
            <a:r>
              <a:rPr lang="es-UY" altLang="es-UY" sz="3200" dirty="0">
                <a:latin typeface="Arial" panose="020B0604020202020204" pitchFamily="34" charset="0"/>
                <a:cs typeface="Times New Roman" panose="02020603050405020304" pitchFamily="18" charset="0"/>
              </a:rPr>
              <a:t> CAN es un protocolo de comunicación utilizado ampliamente en la industria automotriz </a:t>
            </a:r>
            <a:r>
              <a:rPr lang="es-UY" altLang="es-UY" sz="3200" dirty="0" smtClean="0">
                <a:latin typeface="Arial" panose="020B0604020202020204" pitchFamily="34" charset="0"/>
                <a:cs typeface="Times New Roman" panose="02020603050405020304" pitchFamily="18" charset="0"/>
              </a:rPr>
              <a:t>desarrollado </a:t>
            </a:r>
            <a:r>
              <a:rPr lang="es-UY" altLang="es-UY" sz="3200" dirty="0">
                <a:latin typeface="Arial" panose="020B0604020202020204" pitchFamily="34" charset="0"/>
                <a:cs typeface="Times New Roman" panose="02020603050405020304" pitchFamily="18" charset="0"/>
              </a:rPr>
              <a:t>por la empresa alemana Bosch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</a:pPr>
            <a:r>
              <a:rPr lang="es-UY" altLang="es-UY" sz="3200" dirty="0">
                <a:latin typeface="Arial" panose="020B0604020202020204" pitchFamily="34" charset="0"/>
                <a:cs typeface="Times New Roman" panose="02020603050405020304" pitchFamily="18" charset="0"/>
              </a:rPr>
              <a:t> Mediante este protocolo la CPU (ECU) del auto se comunica con los varios periféricos del mismo (tablero, luces, sensores, etc.)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UY" altLang="es-UY" sz="3200" dirty="0"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354823" y="642033"/>
            <a:ext cx="11482354" cy="4655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52352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UY" altLang="es-UY" sz="4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  <a:cs typeface="Cambria" panose="02040503050406030204" pitchFamily="18" charset="0"/>
              </a:rPr>
              <a:t> Objetivos: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s-UY" altLang="es-UY" sz="32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UY" altLang="es-UY" sz="3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Implementar un receptor CAN en VHDL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UY" altLang="es-UY" sz="3200" dirty="0">
                <a:latin typeface="Arial" panose="020B0604020202020204" pitchFamily="34" charset="0"/>
                <a:cs typeface="Times New Roman" panose="02020603050405020304" pitchFamily="18" charset="0"/>
              </a:rPr>
              <a:t> Implementar un programa en el procesador NIOS II de la placa DE0 y visualizar los mensajes recibidos en una consola en una computadora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UY" altLang="es-UY" sz="3200" dirty="0">
                <a:latin typeface="Arial" panose="020B0604020202020204" pitchFamily="34" charset="0"/>
                <a:cs typeface="Times New Roman" panose="02020603050405020304" pitchFamily="18" charset="0"/>
              </a:rPr>
              <a:t> Establecer la comunicación entre las dos etapas a través de una interfaz Avalon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525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497" y="579370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>
                <a:latin typeface="Arial Rounded MT Bold" panose="020F0704030504030204" pitchFamily="34" charset="0"/>
              </a:rPr>
              <a:t>Receptor CAN:</a:t>
            </a:r>
          </a:p>
          <a:p>
            <a:endParaRPr lang="es-UY" sz="4400" b="1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A0E562D-9544-4232-AA49-280508D30533}"/>
              </a:ext>
            </a:extLst>
          </p:cNvPr>
          <p:cNvSpPr/>
          <p:nvPr/>
        </p:nvSpPr>
        <p:spPr>
          <a:xfrm>
            <a:off x="657497" y="1481587"/>
            <a:ext cx="4985657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UY" altLang="es-UY" sz="3200" b="1" dirty="0">
                <a:latin typeface="Arial Rounded MT Bold" panose="020F0704030504030204" pitchFamily="34" charset="0"/>
                <a:ea typeface="Times New Roman" panose="02020603050405020304" pitchFamily="18" charset="0"/>
                <a:cs typeface="Cambria" panose="02040503050406030204" pitchFamily="18" charset="0"/>
              </a:rPr>
              <a:t> Mensaje CAN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s-UY" altLang="es-UY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dirty="0">
                <a:latin typeface="Arial" panose="020B0604020202020204" pitchFamily="34" charset="0"/>
              </a:rPr>
              <a:t> Un mensaje CAN está constituido por distintas partes o “</a:t>
            </a:r>
            <a:r>
              <a:rPr lang="es-UY" altLang="es-UY" dirty="0" err="1">
                <a:latin typeface="Arial" panose="020B0604020202020204" pitchFamily="34" charset="0"/>
              </a:rPr>
              <a:t>frames</a:t>
            </a:r>
            <a:r>
              <a:rPr lang="es-UY" altLang="es-UY" dirty="0">
                <a:latin typeface="Arial" panose="020B0604020202020204" pitchFamily="34" charset="0"/>
              </a:rPr>
              <a:t>”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dirty="0">
                <a:latin typeface="Arial" panose="020B0604020202020204" pitchFamily="34" charset="0"/>
              </a:rPr>
              <a:t> Es un protocolo “activo por nivel bajo”, esto es que al no haber actividad en el bus, el mismo mantiene una señal igual a “1”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dirty="0">
                <a:latin typeface="Arial" panose="020B0604020202020204" pitchFamily="34" charset="0"/>
              </a:rPr>
              <a:t> El mensaje está compuesto por un “0” inicial (</a:t>
            </a:r>
            <a:r>
              <a:rPr lang="es-UY" altLang="es-UY" dirty="0" err="1">
                <a:latin typeface="Arial" panose="020B0604020202020204" pitchFamily="34" charset="0"/>
              </a:rPr>
              <a:t>start</a:t>
            </a:r>
            <a:r>
              <a:rPr lang="es-UY" altLang="es-UY" dirty="0">
                <a:latin typeface="Arial" panose="020B0604020202020204" pitchFamily="34" charset="0"/>
              </a:rPr>
              <a:t> </a:t>
            </a:r>
            <a:r>
              <a:rPr lang="es-UY" altLang="es-UY" dirty="0" err="1">
                <a:latin typeface="Arial" panose="020B0604020202020204" pitchFamily="34" charset="0"/>
              </a:rPr>
              <a:t>of</a:t>
            </a:r>
            <a:r>
              <a:rPr lang="es-UY" altLang="es-UY" dirty="0">
                <a:latin typeface="Arial" panose="020B0604020202020204" pitchFamily="34" charset="0"/>
              </a:rPr>
              <a:t> </a:t>
            </a:r>
            <a:r>
              <a:rPr lang="es-UY" altLang="es-UY" dirty="0" err="1">
                <a:latin typeface="Arial" panose="020B0604020202020204" pitchFamily="34" charset="0"/>
              </a:rPr>
              <a:t>frame</a:t>
            </a:r>
            <a:r>
              <a:rPr lang="es-UY" altLang="es-UY" dirty="0">
                <a:latin typeface="Arial" panose="020B0604020202020204" pitchFamily="34" charset="0"/>
              </a:rPr>
              <a:t>), un campo de arbitraje, control, </a:t>
            </a:r>
            <a:r>
              <a:rPr lang="es-UY" altLang="es-UY" dirty="0" err="1">
                <a:latin typeface="Arial" panose="020B0604020202020204" pitchFamily="34" charset="0"/>
              </a:rPr>
              <a:t>payload</a:t>
            </a:r>
            <a:r>
              <a:rPr lang="es-UY" altLang="es-UY" dirty="0">
                <a:latin typeface="Arial" panose="020B0604020202020204" pitchFamily="34" charset="0"/>
              </a:rPr>
              <a:t>, CRC, acuso de recibo y </a:t>
            </a:r>
            <a:r>
              <a:rPr lang="es-UY" altLang="es-UY" dirty="0" err="1">
                <a:latin typeface="Arial" panose="020B0604020202020204" pitchFamily="34" charset="0"/>
              </a:rPr>
              <a:t>end</a:t>
            </a:r>
            <a:r>
              <a:rPr lang="es-UY" altLang="es-UY" dirty="0">
                <a:latin typeface="Arial" panose="020B0604020202020204" pitchFamily="34" charset="0"/>
              </a:rPr>
              <a:t> </a:t>
            </a:r>
            <a:r>
              <a:rPr lang="es-UY" altLang="es-UY" dirty="0" err="1">
                <a:latin typeface="Arial" panose="020B0604020202020204" pitchFamily="34" charset="0"/>
              </a:rPr>
              <a:t>of</a:t>
            </a:r>
            <a:r>
              <a:rPr lang="es-UY" altLang="es-UY" dirty="0">
                <a:latin typeface="Arial" panose="020B0604020202020204" pitchFamily="34" charset="0"/>
              </a:rPr>
              <a:t> </a:t>
            </a:r>
            <a:r>
              <a:rPr lang="es-UY" altLang="es-UY" dirty="0" err="1">
                <a:latin typeface="Arial" panose="020B0604020202020204" pitchFamily="34" charset="0"/>
              </a:rPr>
              <a:t>frame</a:t>
            </a:r>
            <a:r>
              <a:rPr lang="es-UY" altLang="es-UY" dirty="0">
                <a:latin typeface="Arial" panose="020B0604020202020204" pitchFamily="34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dirty="0">
                <a:latin typeface="Arial" panose="020B0604020202020204" pitchFamily="34" charset="0"/>
              </a:rPr>
              <a:t> Para evitar errores no se permite más de 5 bits con la misma polaridad y se rellena forzosamente con un bit de polaridad opuesta (bit </a:t>
            </a:r>
            <a:r>
              <a:rPr lang="es-UY" altLang="es-UY" dirty="0" err="1">
                <a:latin typeface="Arial" panose="020B0604020202020204" pitchFamily="34" charset="0"/>
              </a:rPr>
              <a:t>stuffing</a:t>
            </a:r>
            <a:r>
              <a:rPr lang="es-UY" altLang="es-UY" dirty="0">
                <a:latin typeface="Arial" panose="020B0604020202020204" pitchFamily="34" charset="0"/>
              </a:rPr>
              <a:t>) los campos del mensaje (salvo el acuso de recibo y </a:t>
            </a:r>
            <a:r>
              <a:rPr lang="es-UY" altLang="es-UY" dirty="0" err="1">
                <a:latin typeface="Arial" panose="020B0604020202020204" pitchFamily="34" charset="0"/>
              </a:rPr>
              <a:t>end</a:t>
            </a:r>
            <a:r>
              <a:rPr lang="es-UY" altLang="es-UY" dirty="0">
                <a:latin typeface="Arial" panose="020B0604020202020204" pitchFamily="34" charset="0"/>
              </a:rPr>
              <a:t> </a:t>
            </a:r>
            <a:r>
              <a:rPr lang="es-UY" altLang="es-UY" dirty="0" err="1">
                <a:latin typeface="Arial" panose="020B0604020202020204" pitchFamily="34" charset="0"/>
              </a:rPr>
              <a:t>of</a:t>
            </a:r>
            <a:r>
              <a:rPr lang="es-UY" altLang="es-UY" dirty="0">
                <a:latin typeface="Arial" panose="020B0604020202020204" pitchFamily="34" charset="0"/>
              </a:rPr>
              <a:t> </a:t>
            </a:r>
            <a:r>
              <a:rPr lang="es-UY" altLang="es-UY" dirty="0" err="1">
                <a:latin typeface="Arial" panose="020B0604020202020204" pitchFamily="34" charset="0"/>
              </a:rPr>
              <a:t>frame</a:t>
            </a:r>
            <a:r>
              <a:rPr lang="es-UY" altLang="es-UY" dirty="0">
                <a:latin typeface="Arial" panose="020B0604020202020204" pitchFamily="34" charset="0"/>
              </a:rPr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E4A1FAA3-BF4E-413E-80C2-887F6FAC7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8623" y="1481587"/>
            <a:ext cx="5255880" cy="314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592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353" y="566670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>
                <a:latin typeface="Arial Rounded MT Bold" panose="020F0704030504030204" pitchFamily="34" charset="0"/>
              </a:rPr>
              <a:t>Receptor CAN:</a:t>
            </a:r>
          </a:p>
          <a:p>
            <a:endParaRPr lang="es-UY" sz="4400" b="1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A0E562D-9544-4232-AA49-280508D30533}"/>
              </a:ext>
            </a:extLst>
          </p:cNvPr>
          <p:cNvSpPr/>
          <p:nvPr/>
        </p:nvSpPr>
        <p:spPr>
          <a:xfrm>
            <a:off x="657497" y="1481587"/>
            <a:ext cx="9334500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UY" altLang="es-UY" sz="3200" b="1" dirty="0">
                <a:latin typeface="Arial Rounded MT Bold" panose="020F0704030504030204" pitchFamily="34" charset="0"/>
                <a:ea typeface="Times New Roman" panose="02020603050405020304" pitchFamily="18" charset="0"/>
                <a:cs typeface="Cambria" panose="02040503050406030204" pitchFamily="18" charset="0"/>
              </a:rPr>
              <a:t> Implementación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s-UY" altLang="es-UY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Se crea una máquina de estados con un estado por </a:t>
            </a:r>
            <a:r>
              <a:rPr lang="es-UY" altLang="es-UY" sz="1600" dirty="0" err="1">
                <a:latin typeface="Arial" panose="020B0604020202020204" pitchFamily="34" charset="0"/>
              </a:rPr>
              <a:t>frame</a:t>
            </a:r>
            <a:r>
              <a:rPr lang="es-UY" altLang="es-UY" sz="1600" dirty="0">
                <a:latin typeface="Arial" panose="020B0604020202020204" pitchFamily="34" charset="0"/>
              </a:rPr>
              <a:t> que guarda en un shift </a:t>
            </a:r>
            <a:r>
              <a:rPr lang="es-UY" altLang="es-UY" sz="1600" dirty="0" err="1">
                <a:latin typeface="Arial" panose="020B0604020202020204" pitchFamily="34" charset="0"/>
              </a:rPr>
              <a:t>register</a:t>
            </a:r>
            <a:r>
              <a:rPr lang="es-UY" altLang="es-UY" sz="1600" dirty="0">
                <a:latin typeface="Arial" panose="020B0604020202020204" pitchFamily="34" charset="0"/>
              </a:rPr>
              <a:t> por estado el contenido del </a:t>
            </a:r>
            <a:r>
              <a:rPr lang="es-UY" altLang="es-UY" sz="1600" dirty="0" err="1">
                <a:latin typeface="Arial" panose="020B0604020202020204" pitchFamily="34" charset="0"/>
              </a:rPr>
              <a:t>frame</a:t>
            </a:r>
            <a:endParaRPr lang="es-UY" altLang="es-UY" sz="16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Se verifica el CRC y se guarda en una bandera su </a:t>
            </a:r>
            <a:r>
              <a:rPr lang="es-UY" altLang="es-UY" sz="1600" dirty="0" err="1">
                <a:latin typeface="Arial" panose="020B0604020202020204" pitchFamily="34" charset="0"/>
              </a:rPr>
              <a:t>correctitud</a:t>
            </a:r>
            <a:endParaRPr lang="es-UY" altLang="es-UY" sz="16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Se identifican y desechan los bits de </a:t>
            </a:r>
            <a:r>
              <a:rPr lang="es-UY" altLang="es-UY" sz="1600" dirty="0" err="1" smtClean="0">
                <a:latin typeface="Arial" panose="020B0604020202020204" pitchFamily="34" charset="0"/>
              </a:rPr>
              <a:t>stuffing</a:t>
            </a:r>
            <a:r>
              <a:rPr lang="es-UY" altLang="es-UY" sz="1600" dirty="0" smtClean="0">
                <a:latin typeface="Arial" panose="020B0604020202020204" pitchFamily="34" charset="0"/>
              </a:rPr>
              <a:t>, además de comprobar su correcta polaridad</a:t>
            </a:r>
            <a:endParaRPr lang="es-UY" altLang="es-UY" sz="16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Al terminar el mensaje se guarda en un registro FIFO la información de interés (arbitraje, largo de data, </a:t>
            </a:r>
            <a:r>
              <a:rPr lang="es-UY" altLang="es-UY" sz="1600" dirty="0" err="1">
                <a:latin typeface="Arial" panose="020B0604020202020204" pitchFamily="34" charset="0"/>
              </a:rPr>
              <a:t>payload</a:t>
            </a:r>
            <a:r>
              <a:rPr lang="es-UY" altLang="es-UY" sz="1600" dirty="0">
                <a:latin typeface="Arial" panose="020B0604020202020204" pitchFamily="34" charset="0"/>
              </a:rPr>
              <a:t> y </a:t>
            </a:r>
            <a:r>
              <a:rPr lang="es-UY" altLang="es-UY" sz="1600" dirty="0" err="1">
                <a:latin typeface="Arial" panose="020B0604020202020204" pitchFamily="34" charset="0"/>
              </a:rPr>
              <a:t>correctitud</a:t>
            </a:r>
            <a:r>
              <a:rPr lang="es-UY" altLang="es-UY" sz="1600" dirty="0">
                <a:latin typeface="Arial" panose="020B0604020202020204" pitchFamily="34" charset="0"/>
              </a:rPr>
              <a:t> de CRC)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D86D346A-7FB0-4CC2-B95F-77CE6E867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53" y="3924237"/>
            <a:ext cx="93345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627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497" y="531100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>
                <a:latin typeface="Arial Rounded MT Bold" panose="020F0704030504030204" pitchFamily="34" charset="0"/>
              </a:rPr>
              <a:t>Interfaz Avalon:</a:t>
            </a:r>
          </a:p>
          <a:p>
            <a:endParaRPr lang="es-UY" sz="4400" b="1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A0E562D-9544-4232-AA49-280508D30533}"/>
              </a:ext>
            </a:extLst>
          </p:cNvPr>
          <p:cNvSpPr/>
          <p:nvPr/>
        </p:nvSpPr>
        <p:spPr>
          <a:xfrm>
            <a:off x="657497" y="1481587"/>
            <a:ext cx="9334500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UY" altLang="es-UY" sz="3200" b="1" dirty="0">
                <a:latin typeface="Arial Rounded MT Bold" panose="020F0704030504030204" pitchFamily="34" charset="0"/>
                <a:ea typeface="Times New Roman" panose="02020603050405020304" pitchFamily="18" charset="0"/>
                <a:cs typeface="Cambria" panose="02040503050406030204" pitchFamily="18" charset="0"/>
              </a:rPr>
              <a:t> Implementación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s-UY" altLang="es-UY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Se utiliza una interfaz Avalon </a:t>
            </a:r>
            <a:r>
              <a:rPr lang="es-UY" altLang="es-UY" sz="1600" dirty="0" err="1">
                <a:latin typeface="Arial" panose="020B0604020202020204" pitchFamily="34" charset="0"/>
              </a:rPr>
              <a:t>Memory</a:t>
            </a:r>
            <a:r>
              <a:rPr lang="es-UY" altLang="es-UY" sz="1600" dirty="0">
                <a:latin typeface="Arial" panose="020B0604020202020204" pitchFamily="34" charset="0"/>
              </a:rPr>
              <a:t> </a:t>
            </a:r>
            <a:r>
              <a:rPr lang="es-UY" altLang="es-UY" sz="1600" dirty="0" err="1">
                <a:latin typeface="Arial" panose="020B0604020202020204" pitchFamily="34" charset="0"/>
              </a:rPr>
              <a:t>Mapped</a:t>
            </a:r>
            <a:r>
              <a:rPr lang="es-UY" altLang="es-UY" sz="1600" dirty="0">
                <a:latin typeface="Arial" panose="020B0604020202020204" pitchFamily="34" charset="0"/>
              </a:rPr>
              <a:t> Interface (Avalon-MM), la cual permite lectura y escritura basada en direcciones, es una interfaz típica Maestro-Esclavo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Esta interfaz mapea los datos recibidos y los estados del FIFO y receptor CAN en direcciones de memoria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Como el bus de datos del procesador NIOS es de 32 bits se utilizaron 3 direcciones para transmitir los datos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E02BB0F5-78AF-4766-955C-A30A4479F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182" y="4098925"/>
            <a:ext cx="9448800" cy="15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111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1476" y="607724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 err="1">
                <a:latin typeface="Arial Rounded MT Bold" panose="020F0704030504030204" pitchFamily="34" charset="0"/>
              </a:rPr>
              <a:t>SoC</a:t>
            </a:r>
            <a:r>
              <a:rPr lang="es-UY" sz="4400" b="1" dirty="0">
                <a:latin typeface="Arial Rounded MT Bold" panose="020F0704030504030204" pitchFamily="34" charset="0"/>
              </a:rPr>
              <a:t>:</a:t>
            </a:r>
          </a:p>
          <a:p>
            <a:endParaRPr lang="es-UY" sz="4400" b="1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A0E562D-9544-4232-AA49-280508D30533}"/>
              </a:ext>
            </a:extLst>
          </p:cNvPr>
          <p:cNvSpPr/>
          <p:nvPr/>
        </p:nvSpPr>
        <p:spPr>
          <a:xfrm>
            <a:off x="657497" y="1481587"/>
            <a:ext cx="93345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UY" altLang="es-UY" sz="3200" b="1" dirty="0">
                <a:latin typeface="Arial Rounded MT Bold" panose="020F0704030504030204" pitchFamily="34" charset="0"/>
                <a:ea typeface="Times New Roman" panose="02020603050405020304" pitchFamily="18" charset="0"/>
                <a:cs typeface="Cambria" panose="02040503050406030204" pitchFamily="18" charset="0"/>
              </a:rPr>
              <a:t> Implementación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s-UY" altLang="es-UY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Se utiliza el microprocesador NIOS II de la placa DE0 corriendo el software que permite la visualización de datos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</a:t>
            </a:r>
            <a:r>
              <a:rPr lang="es-UY" altLang="es-UY" sz="1600" dirty="0" err="1">
                <a:latin typeface="Arial" panose="020B0604020202020204" pitchFamily="34" charset="0"/>
              </a:rPr>
              <a:t>OnChip</a:t>
            </a:r>
            <a:r>
              <a:rPr lang="es-UY" altLang="es-UY" sz="1600" dirty="0">
                <a:latin typeface="Arial" panose="020B0604020202020204" pitchFamily="34" charset="0"/>
              </a:rPr>
              <a:t> </a:t>
            </a:r>
            <a:r>
              <a:rPr lang="es-UY" altLang="es-UY" sz="1600" dirty="0" err="1" smtClean="0">
                <a:latin typeface="Arial" panose="020B0604020202020204" pitchFamily="34" charset="0"/>
              </a:rPr>
              <a:t>memory</a:t>
            </a:r>
            <a:r>
              <a:rPr lang="es-UY" altLang="es-UY" sz="1600" dirty="0" smtClean="0">
                <a:latin typeface="Arial" panose="020B0604020202020204" pitchFamily="34" charset="0"/>
              </a:rPr>
              <a:t> </a:t>
            </a:r>
            <a:r>
              <a:rPr lang="es-UY" altLang="es-UY" sz="1600" dirty="0">
                <a:latin typeface="Arial" panose="020B0604020202020204" pitchFamily="34" charset="0"/>
              </a:rPr>
              <a:t>memoria RAM y ROM donde se almacena y corre la aplicación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</a:t>
            </a:r>
            <a:r>
              <a:rPr lang="es-UY" altLang="es-UY" sz="1600" dirty="0" err="1">
                <a:latin typeface="Arial" panose="020B0604020202020204" pitchFamily="34" charset="0"/>
              </a:rPr>
              <a:t>Parallel</a:t>
            </a:r>
            <a:r>
              <a:rPr lang="es-UY" altLang="es-UY" sz="1600" dirty="0">
                <a:latin typeface="Arial" panose="020B0604020202020204" pitchFamily="34" charset="0"/>
              </a:rPr>
              <a:t> </a:t>
            </a:r>
            <a:r>
              <a:rPr lang="es-UY" altLang="es-UY" sz="1600" dirty="0" smtClean="0">
                <a:latin typeface="Arial" panose="020B0604020202020204" pitchFamily="34" charset="0"/>
              </a:rPr>
              <a:t>IO </a:t>
            </a:r>
            <a:r>
              <a:rPr lang="es-UY" altLang="es-UY" sz="1600" dirty="0">
                <a:latin typeface="Arial" panose="020B0604020202020204" pitchFamily="34" charset="0"/>
              </a:rPr>
              <a:t>interface para manejar los </a:t>
            </a:r>
            <a:r>
              <a:rPr lang="es-UY" altLang="es-UY" sz="1600" dirty="0" err="1">
                <a:latin typeface="Arial" panose="020B0604020202020204" pitchFamily="34" charset="0"/>
              </a:rPr>
              <a:t>LEDs</a:t>
            </a:r>
            <a:r>
              <a:rPr lang="es-UY" altLang="es-UY" sz="1600" dirty="0">
                <a:latin typeface="Arial" panose="020B0604020202020204" pitchFamily="34" charset="0"/>
              </a:rPr>
              <a:t> de la placa para </a:t>
            </a:r>
            <a:r>
              <a:rPr lang="es-UY" altLang="es-UY" sz="1600" dirty="0" err="1">
                <a:latin typeface="Arial" panose="020B0604020202020204" pitchFamily="34" charset="0"/>
              </a:rPr>
              <a:t>debugueo</a:t>
            </a:r>
            <a:endParaRPr lang="es-UY" altLang="es-UY" sz="16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JTAG UART interface para la comunicación con la computadora a través de USB </a:t>
            </a:r>
            <a:r>
              <a:rPr lang="es-UY" altLang="es-UY" sz="1600" dirty="0" err="1">
                <a:latin typeface="Arial" panose="020B0604020202020204" pitchFamily="34" charset="0"/>
              </a:rPr>
              <a:t>Blaster</a:t>
            </a:r>
            <a:endParaRPr lang="es-UY" altLang="es-UY" sz="16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UY" altLang="es-UY" sz="1600" dirty="0">
                <a:latin typeface="Arial" panose="020B0604020202020204" pitchFamily="34" charset="0"/>
              </a:rPr>
              <a:t> El software que corre en el microprocesador comprueba constantemente la presencia de nuevos datos recibidos e imprime en la consola su contenido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B565A03-275C-4D58-BE49-912FD90FB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645" y="4228842"/>
            <a:ext cx="7385356" cy="229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681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566670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>
                <a:latin typeface="Arial Rounded MT Bold" panose="020F0704030504030204" pitchFamily="34" charset="0"/>
              </a:rPr>
              <a:t>Pruebas:</a:t>
            </a:r>
          </a:p>
          <a:p>
            <a:endParaRPr lang="es-UY" sz="4400" b="1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8142109-769B-48D3-B58F-85C9AC074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2" y="1378039"/>
            <a:ext cx="6739467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655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566670"/>
            <a:ext cx="8946541" cy="8113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Y" sz="4400" b="1" dirty="0">
                <a:latin typeface="Arial Rounded MT Bold" panose="020F0704030504030204" pitchFamily="34" charset="0"/>
              </a:rPr>
              <a:t>Pruebas:</a:t>
            </a:r>
          </a:p>
          <a:p>
            <a:endParaRPr lang="es-UY" sz="4400" b="1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s-UY" sz="4400" b="1" dirty="0">
              <a:latin typeface="Arial Rounded MT Bold" panose="020F0704030504030204" pitchFamily="34" charset="0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666206" y="1295578"/>
            <a:ext cx="10398034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es-UY" sz="2400" dirty="0"/>
              <a:t>Para el desarrollo y validación del bloque VHDL se utilizaron formas de onda (.</a:t>
            </a:r>
            <a:r>
              <a:rPr lang="es-UY" sz="2400" dirty="0" err="1"/>
              <a:t>vwf</a:t>
            </a:r>
            <a:r>
              <a:rPr lang="es-UY" sz="2400" dirty="0"/>
              <a:t>) conteniendo un mensaje fijo en el entorno de desarrollo </a:t>
            </a:r>
            <a:r>
              <a:rPr lang="es-UY" sz="2400" dirty="0" err="1"/>
              <a:t>Quartus</a:t>
            </a: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es-UY" sz="2400" dirty="0"/>
              <a:t>Para la validación del sistema completo se realizaron varias pruebas:</a:t>
            </a:r>
          </a:p>
          <a:p>
            <a:pPr marL="914400" lvl="1" indent="-457200">
              <a:buSzPct val="150000"/>
              <a:buFont typeface="Wingdings" panose="05000000000000000000" pitchFamily="2" charset="2"/>
              <a:buChar char="§"/>
            </a:pPr>
            <a:r>
              <a:rPr lang="es-UY" sz="2400" dirty="0"/>
              <a:t>Se creó un bloque VHDL que inyecta una señal con un mensaje conocido de manera cíclica en la entrada </a:t>
            </a:r>
            <a:r>
              <a:rPr lang="es-UY" sz="2400" dirty="0" err="1"/>
              <a:t>can_rx</a:t>
            </a:r>
            <a:endParaRPr lang="es-UY" sz="2400" dirty="0"/>
          </a:p>
          <a:p>
            <a:pPr marL="914400" lvl="1" indent="-457200">
              <a:buSzPct val="150000"/>
              <a:buFont typeface="Wingdings" panose="05000000000000000000" pitchFamily="2" charset="2"/>
              <a:buChar char="§"/>
            </a:pPr>
            <a:r>
              <a:rPr lang="es-UY" sz="2400" dirty="0"/>
              <a:t>Se conectó el escáner ELM327 y configuró el MCP2515 en modo recepción y verificó que el sistema recibiese el mensaje</a:t>
            </a:r>
          </a:p>
          <a:p>
            <a:pPr marL="914400" lvl="1" indent="-457200">
              <a:buSzPct val="150000"/>
              <a:buFont typeface="Wingdings" panose="05000000000000000000" pitchFamily="2" charset="2"/>
              <a:buChar char="§"/>
            </a:pPr>
            <a:r>
              <a:rPr lang="es-UY" sz="2400" dirty="0"/>
              <a:t>Con el escáner desconectado y el MCP2515 en modo transmisión constante se verificó que el sistema recibiese los mensajes</a:t>
            </a:r>
          </a:p>
          <a:p>
            <a:pPr marL="914400" lvl="1" indent="-457200">
              <a:buSzPct val="150000"/>
              <a:buFont typeface="Wingdings" panose="05000000000000000000" pitchFamily="2" charset="2"/>
              <a:buChar char="§"/>
            </a:pPr>
            <a:r>
              <a:rPr lang="es-UY" sz="2400" dirty="0"/>
              <a:t>Finalmente se conecta el sistema al puerto CAN de un auto y se verifica la recepción de mensajes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endParaRPr lang="es-UY" sz="2400" dirty="0"/>
          </a:p>
        </p:txBody>
      </p:sp>
    </p:spTree>
    <p:extLst>
      <p:ext uri="{BB962C8B-B14F-4D97-AF65-F5344CB8AC3E}">
        <p14:creationId xmlns:p14="http://schemas.microsoft.com/office/powerpoint/2010/main" val="21655920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486</TotalTime>
  <Words>730</Words>
  <Application>Microsoft Office PowerPoint</Application>
  <PresentationFormat>Panorámica</PresentationFormat>
  <Paragraphs>69</Paragraphs>
  <Slides>14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3" baseType="lpstr">
      <vt:lpstr>Arial</vt:lpstr>
      <vt:lpstr>Arial Rounded MT Bold</vt:lpstr>
      <vt:lpstr>Calibri</vt:lpstr>
      <vt:lpstr>Cambria</vt:lpstr>
      <vt:lpstr>Century Gothic</vt:lpstr>
      <vt:lpstr>Times New Roman</vt:lpstr>
      <vt:lpstr>Wingdings</vt:lpstr>
      <vt:lpstr>Wingdings 3</vt:lpstr>
      <vt:lpstr>Ion</vt:lpstr>
      <vt:lpstr>Presentación de PowerPoint</vt:lpstr>
      <vt:lpstr>Introducción: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Ignacio</dc:creator>
  <cp:lastModifiedBy>Jose Bentancour</cp:lastModifiedBy>
  <cp:revision>54</cp:revision>
  <dcterms:created xsi:type="dcterms:W3CDTF">2015-10-27T18:56:49Z</dcterms:created>
  <dcterms:modified xsi:type="dcterms:W3CDTF">2017-12-17T14:44:32Z</dcterms:modified>
</cp:coreProperties>
</file>

<file path=docProps/thumbnail.jpeg>
</file>